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99" r:id="rId2"/>
    <p:sldId id="292" r:id="rId3"/>
    <p:sldId id="293" r:id="rId4"/>
    <p:sldId id="286" r:id="rId5"/>
    <p:sldId id="291" r:id="rId6"/>
    <p:sldId id="289" r:id="rId7"/>
    <p:sldId id="288" r:id="rId8"/>
    <p:sldId id="295" r:id="rId9"/>
    <p:sldId id="296" r:id="rId10"/>
    <p:sldId id="257" r:id="rId11"/>
    <p:sldId id="259" r:id="rId12"/>
    <p:sldId id="301" r:id="rId13"/>
    <p:sldId id="264" r:id="rId14"/>
    <p:sldId id="274" r:id="rId15"/>
    <p:sldId id="266" r:id="rId16"/>
    <p:sldId id="267" r:id="rId17"/>
    <p:sldId id="268" r:id="rId18"/>
    <p:sldId id="265" r:id="rId19"/>
    <p:sldId id="269" r:id="rId20"/>
    <p:sldId id="298" r:id="rId21"/>
    <p:sldId id="273" r:id="rId22"/>
    <p:sldId id="275" r:id="rId23"/>
    <p:sldId id="287" r:id="rId24"/>
    <p:sldId id="294" r:id="rId25"/>
    <p:sldId id="303" r:id="rId26"/>
    <p:sldId id="30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F1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F5F57-D7D0-475E-80D7-367A29F92564}" type="datetimeFigureOut">
              <a:rPr lang="en-IN" smtClean="0"/>
              <a:pPr/>
              <a:t>06-04-2019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88C36-B87F-42F5-8E0D-0EA63CA5A27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39004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March 8, Theme </a:t>
            </a:r>
            <a:r>
              <a:rPr lang="en-IN" dirty="0" err="1" smtClean="0"/>
              <a:t>BalanceforBetter</a:t>
            </a:r>
            <a:r>
              <a:rPr lang="en-IN" dirty="0" smtClean="0"/>
              <a:t> - gender balance. Denied merit. Bosses, Research guides &amp; even husbands took the </a:t>
            </a:r>
            <a:r>
              <a:rPr lang="en-IN" dirty="0" err="1" smtClean="0"/>
              <a:t>credit.Two</a:t>
            </a:r>
            <a:r>
              <a:rPr lang="en-IN" dirty="0" smtClean="0"/>
              <a:t> were even awarded </a:t>
            </a:r>
            <a:r>
              <a:rPr lang="en-IN" dirty="0" err="1" smtClean="0"/>
              <a:t>nobel</a:t>
            </a:r>
            <a:r>
              <a:rPr lang="en-IN" dirty="0" smtClean="0"/>
              <a:t>. Starting with a tribute to women and particularly these women.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88C36-B87F-42F5-8E0D-0EA63CA5A27B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2243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06-Apr-19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F1FB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06-Apr-19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06-Apr-19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06-Apr-19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06-Apr-19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0"/>
            <a:ext cx="7315200" cy="48768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324600" y="6248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5F1FB"/>
                </a:solidFill>
              </a:rPr>
              <a:t>- Narayanan </a:t>
            </a:r>
            <a:r>
              <a:rPr lang="en-US" sz="2400" dirty="0" smtClean="0">
                <a:solidFill>
                  <a:srgbClr val="25F1FB"/>
                </a:solidFill>
              </a:rPr>
              <a:t>R</a:t>
            </a:r>
            <a:endParaRPr lang="en-US" sz="2400" dirty="0">
              <a:solidFill>
                <a:srgbClr val="25F1FB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7524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ObGyn</a:t>
            </a:r>
            <a:r>
              <a:rPr lang="en-US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Watch</a:t>
            </a:r>
            <a:r>
              <a:rPr lang="en-US" sz="5400" dirty="0" smtClean="0">
                <a:solidFill>
                  <a:srgbClr val="FFC000"/>
                </a:solidFill>
              </a:rPr>
              <a:t> </a:t>
            </a:r>
            <a:r>
              <a:rPr lang="en-US" sz="4000" b="1" dirty="0" smtClean="0">
                <a:solidFill>
                  <a:srgbClr val="25F1FB"/>
                </a:solidFill>
              </a:rPr>
              <a:t>April 2019 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edgadget.com/wp-content/uploads/2019/01/biosensor-t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156475" cy="23622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0171" y="4468091"/>
            <a:ext cx="8943730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The Biosensor is coated with saliva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Modified organic thin film transistors, in combination with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   glucose oxidase, measures Glucose accurately in saliva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3. Cell phone app talks to the biosensor and records value</a:t>
            </a:r>
          </a:p>
          <a:p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25F1FB"/>
                </a:solidFill>
              </a:rPr>
              <a:t>                                                      </a:t>
            </a:r>
            <a:r>
              <a:rPr lang="en-US" sz="2000" dirty="0" smtClean="0">
                <a:solidFill>
                  <a:srgbClr val="25F1FB"/>
                </a:solidFill>
              </a:rPr>
              <a:t>-</a:t>
            </a:r>
            <a:r>
              <a:rPr lang="en-US" sz="2000" dirty="0" err="1" smtClean="0">
                <a:solidFill>
                  <a:srgbClr val="25F1FB"/>
                </a:solidFill>
              </a:rPr>
              <a:t>Univ</a:t>
            </a:r>
            <a:r>
              <a:rPr lang="en-US" sz="2000" dirty="0" smtClean="0">
                <a:solidFill>
                  <a:srgbClr val="25F1FB"/>
                </a:solidFill>
              </a:rPr>
              <a:t> of Newcastle Australia</a:t>
            </a:r>
            <a:endParaRPr lang="en-US" dirty="0">
              <a:solidFill>
                <a:srgbClr val="25F1FB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9053" y="3118991"/>
            <a:ext cx="462036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25F1FB"/>
                </a:solidFill>
              </a:rPr>
              <a:t>First </a:t>
            </a:r>
            <a:r>
              <a:rPr lang="en-US" sz="3200" dirty="0" smtClean="0">
                <a:solidFill>
                  <a:srgbClr val="25F1FB"/>
                </a:solidFill>
              </a:rPr>
              <a:t>Noninvasive </a:t>
            </a:r>
          </a:p>
          <a:p>
            <a:pPr algn="ctr"/>
            <a:r>
              <a:rPr lang="en-US" sz="3200" dirty="0" smtClean="0">
                <a:solidFill>
                  <a:srgbClr val="25F1FB"/>
                </a:solidFill>
              </a:rPr>
              <a:t>Glucose </a:t>
            </a:r>
            <a:r>
              <a:rPr lang="en-US" sz="3200" dirty="0">
                <a:solidFill>
                  <a:srgbClr val="25F1FB"/>
                </a:solidFill>
              </a:rPr>
              <a:t>monitoring device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edgadget.com/wp-content/uploads/2019/02/insulin-pi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5" y="1295400"/>
            <a:ext cx="7334250" cy="53244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060631" y="143470"/>
            <a:ext cx="6889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This is no ordinary Pill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533400"/>
            <a:ext cx="56388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</a:rPr>
              <a:t> Insulin, being a protein, cannot be taken orally in the form of a conventional pill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</a:rPr>
              <a:t> This pill attaches itself to the walls of the stomach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</a:rPr>
              <a:t> The injection needle is positioned against the wall of the stomach.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</a:rPr>
              <a:t> The needle accesses the vasculature within the stomach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</a:rPr>
              <a:t> Once the insulin is released, the pill detaches from the stomach and leaves the body along with the rest of the excrement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25F1FB"/>
                </a:solidFill>
              </a:rPr>
              <a:t>                                                                              -                                Journal Science</a:t>
            </a:r>
            <a:endParaRPr lang="en-US" dirty="0">
              <a:solidFill>
                <a:srgbClr val="25F1F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ld's tiniest babies: How are they now?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429000" y="5562600"/>
            <a:ext cx="5316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WORLD’S TINIEST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096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5F1FB"/>
                </a:solidFill>
              </a:rPr>
              <a:t>The smallest surviving baby in South East Asia</a:t>
            </a:r>
            <a:r>
              <a:rPr lang="en-US" dirty="0" smtClean="0">
                <a:solidFill>
                  <a:srgbClr val="25F1FB"/>
                </a:solidFill>
              </a:rPr>
              <a:t> </a:t>
            </a:r>
            <a:endParaRPr lang="en-US" dirty="0">
              <a:solidFill>
                <a:srgbClr val="25F1FB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4876800"/>
            <a:ext cx="381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Gravida 5 Miscarriage 4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Gestational age: 24 weeks</a:t>
            </a:r>
          </a:p>
          <a:p>
            <a:pPr algn="ctr"/>
            <a:r>
              <a:rPr lang="en-US" sz="2400" dirty="0" smtClean="0">
                <a:solidFill>
                  <a:srgbClr val="25F1FB"/>
                </a:solidFill>
              </a:rPr>
              <a:t>350 </a:t>
            </a:r>
            <a:r>
              <a:rPr lang="en-US" sz="2400" dirty="0" err="1" smtClean="0">
                <a:solidFill>
                  <a:srgbClr val="25F1FB"/>
                </a:solidFill>
              </a:rPr>
              <a:t>Gms</a:t>
            </a:r>
            <a:endParaRPr lang="en-US" sz="2400" dirty="0" smtClean="0">
              <a:solidFill>
                <a:srgbClr val="25F1FB"/>
              </a:solidFill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Hyderabad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images.newindianexpress.com/uploads/user/imagelibrary/2018/7/20/w900X450/hyderabadsmallbaby.JPG"/>
          <p:cNvPicPr>
            <a:picLocks noChangeAspect="1" noChangeArrowheads="1"/>
          </p:cNvPicPr>
          <p:nvPr/>
        </p:nvPicPr>
        <p:blipFill>
          <a:blip r:embed="rId2" cstate="print">
            <a:lum bright="13000" contrast="21000"/>
          </a:blip>
          <a:srcRect/>
          <a:stretch>
            <a:fillRect/>
          </a:stretch>
        </p:blipFill>
        <p:spPr bwMode="auto">
          <a:xfrm>
            <a:off x="1390650" y="1554603"/>
            <a:ext cx="6286500" cy="31432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World's tiniest babies: How are they now?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961958" cy="222146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657600" y="913656"/>
            <a:ext cx="5598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MADELINE MANN </a:t>
            </a:r>
            <a:r>
              <a:rPr lang="en-US" sz="2800" dirty="0" smtClean="0">
                <a:solidFill>
                  <a:srgbClr val="25F1FB"/>
                </a:solidFill>
              </a:rPr>
              <a:t>280.5g </a:t>
            </a:r>
            <a:r>
              <a:rPr lang="en-US" sz="2800" dirty="0" smtClean="0">
                <a:solidFill>
                  <a:srgbClr val="FFFF00"/>
                </a:solidFill>
              </a:rPr>
              <a:t>-1989 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3556" name="Picture 4" descr="World's tiniest babies: How are they now?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286000"/>
            <a:ext cx="5524500" cy="41433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World's tiniest babies: How are they now?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125" y="1600200"/>
            <a:ext cx="6845680" cy="4438650"/>
          </a:xfrm>
          <a:prstGeom prst="rect">
            <a:avLst/>
          </a:prstGeom>
          <a:solidFill>
            <a:srgbClr val="7030A0"/>
          </a:solidFill>
          <a:ln>
            <a:solidFill>
              <a:srgbClr val="FFC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68630" y="533400"/>
            <a:ext cx="6420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MELINDA STARR GUIDO </a:t>
            </a:r>
            <a:r>
              <a:rPr lang="en-US" sz="2800" dirty="0" smtClean="0">
                <a:solidFill>
                  <a:srgbClr val="25F1FB"/>
                </a:solidFill>
              </a:rPr>
              <a:t>270g </a:t>
            </a:r>
            <a:r>
              <a:rPr lang="en-US" sz="2800" dirty="0" smtClean="0">
                <a:solidFill>
                  <a:srgbClr val="FFFF00"/>
                </a:solidFill>
              </a:rPr>
              <a:t>- 2011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he boy in a healthy state shortly before he was sent h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685800"/>
            <a:ext cx="3505200" cy="56083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38200" y="1371600"/>
            <a:ext cx="3587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BONSAI BABY </a:t>
            </a:r>
            <a:r>
              <a:rPr lang="en-US" sz="2800" dirty="0" smtClean="0">
                <a:solidFill>
                  <a:srgbClr val="25F1FB"/>
                </a:solidFill>
              </a:rPr>
              <a:t>268g </a:t>
            </a:r>
            <a:endParaRPr lang="en-US" sz="2800" dirty="0">
              <a:solidFill>
                <a:srgbClr val="25F1FB"/>
              </a:solidFill>
            </a:endParaRPr>
          </a:p>
        </p:txBody>
      </p:sp>
      <p:pic>
        <p:nvPicPr>
          <p:cNvPr id="25604" name="Picture 4" descr="The boy is seen five days after his birth in Keio University Hospit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29000"/>
            <a:ext cx="4572000" cy="28575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9607" y="685800"/>
            <a:ext cx="7732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RUMAISA RAHMAN &amp; HIBA </a:t>
            </a:r>
            <a:r>
              <a:rPr lang="en-US" sz="2800" dirty="0" smtClean="0">
                <a:solidFill>
                  <a:srgbClr val="25F1FB"/>
                </a:solidFill>
              </a:rPr>
              <a:t>261g</a:t>
            </a:r>
            <a:r>
              <a:rPr lang="en-US" sz="2800" dirty="0" smtClean="0">
                <a:solidFill>
                  <a:srgbClr val="FFFF00"/>
                </a:solidFill>
              </a:rPr>
              <a:t>/294g -2018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2532" name="Picture 4" descr="World's tiniest babies: How are they now?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981200"/>
            <a:ext cx="5905500" cy="44291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6" name="Down Arrow 5"/>
          <p:cNvSpPr/>
          <p:nvPr/>
        </p:nvSpPr>
        <p:spPr>
          <a:xfrm rot="19789801">
            <a:off x="4730838" y="1269275"/>
            <a:ext cx="159751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5F1F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ience.gu.se/digitalAssets/1678/1678649_press-release2--002--we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76400"/>
            <a:ext cx="6477000" cy="459702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447800" y="228600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5F1FB"/>
                </a:solidFill>
              </a:rPr>
              <a:t>New structure discovered </a:t>
            </a:r>
          </a:p>
          <a:p>
            <a:pPr algn="ctr"/>
            <a:r>
              <a:rPr lang="en-US" sz="3600" b="1" dirty="0" smtClean="0">
                <a:solidFill>
                  <a:srgbClr val="25F1FB"/>
                </a:solidFill>
              </a:rPr>
              <a:t>in human sperm tails</a:t>
            </a:r>
            <a:endParaRPr lang="en-US" sz="3600" b="1" dirty="0">
              <a:solidFill>
                <a:srgbClr val="25F1FB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6488668"/>
            <a:ext cx="276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25F1FB"/>
                </a:solidFill>
              </a:rPr>
              <a:t>Univ</a:t>
            </a:r>
            <a:r>
              <a:rPr lang="en-US" dirty="0" smtClean="0">
                <a:solidFill>
                  <a:srgbClr val="25F1FB"/>
                </a:solidFill>
              </a:rPr>
              <a:t> </a:t>
            </a:r>
            <a:r>
              <a:rPr lang="en-US" dirty="0" err="1" smtClean="0">
                <a:solidFill>
                  <a:srgbClr val="25F1FB"/>
                </a:solidFill>
              </a:rPr>
              <a:t>Gothenberg</a:t>
            </a:r>
            <a:r>
              <a:rPr lang="en-US" dirty="0" smtClean="0">
                <a:solidFill>
                  <a:srgbClr val="25F1FB"/>
                </a:solidFill>
              </a:rPr>
              <a:t>, Feb 2018</a:t>
            </a:r>
            <a:endParaRPr lang="en-US" dirty="0">
              <a:solidFill>
                <a:srgbClr val="25F1F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lt;p&gt;Stevens discovered&amp;nbsp;the connection between chromosomes and sex determination&lt;span class=&quot;redactor-invisible-space&quot; data-verified=&quot;redactor&quot; data-redactor-tag=&quot;span&quot; data-redactor-class=&quot;redactor-invisible-space&quot;&gt;. Despite Stevens' discovery, her&amp;nbsp;colleague and mentor E.B. Wilson published his papers before her and&amp;nbsp;is often noted&amp;nbsp;for the discovery.&amp;nbsp;&lt;span class=&quot;redactor-invisible-space&quot; data-verified=&quot;redactor&quot; data-redactor-tag=&quot;span&quot; data-redactor-class=&quot;redactor-invisible-space&quot;&gt;&lt;/span&gt;&lt;/span&gt;&lt;/p&g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664" y="468922"/>
            <a:ext cx="1905000" cy="28535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3" name="Picture 2" descr="&lt;p&gt;Franklin's X-ray photographs of DNA revealed the molecule's true structure&amp;nbsp;as a double helix, which was a theory denounced by scientists&amp;nbsp;James Watson and Francis Crick&lt;span class=&quot;redactor-invisible-space&quot; data-verified=&quot;redactor&quot; data-redactor-tag=&quot;span&quot; data-redactor-class=&quot;redactor-invisible-space&quot;&gt; at the time. However, since Watson and Crick originally&amp;nbsp;discovered the (single) helix, they ended up receiving a Noble Prize for their research.&amp;nbsp;&lt;/span&gt;&lt;/p&g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8849" y="468922"/>
            <a:ext cx="1761466" cy="264220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4" name="Picture 2" descr="&lt;p&gt;Lederberg played a large part in determining how genes are regulated, along with the process of making RNA from DNA.&lt;span class=&quot;redactor-invisible-space&quot; data-verified=&quot;redactor&quot; data-redactor-tag=&quot;span&quot; data-redactor-class=&quot;redactor-invisible-space&quot;&gt; She&amp;nbsp;&lt;/span&gt;often collaborated&amp;nbsp;with her husband Joshua Lederberg&amp;nbsp;on their work on microbial genetics, but it was Lederberg who discovered&amp;nbsp;lambda phage—a virus that infects E. coli bacteria.&lt;span class=&quot;redactor-invisible-space&quot; data-verified=&quot;redactor&quot; data-redactor-tag=&quot;span&quot; data-redactor-class=&quot;redactor-invisible-space&quot;&gt; Despite their collaboration, her&lt;/span&gt;&amp;nbsp;husband claimed the 1958 Nobel Prize for Physiology or Medicine for discoveries on how bacteria mate&lt;span class=&quot;redactor-invisible-space&quot; data-verified=&quot;redactor&quot; data-redactor-tag=&quot;span&quot; data-redactor-class=&quot;redactor-invisible-space&quot;&gt;.&amp;nbsp;&lt;/span&gt;&lt;/p&g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4191000"/>
            <a:ext cx="1616511" cy="242476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5" name="Picture 2" descr="ima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3886200"/>
            <a:ext cx="1759608" cy="25780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6" name="Picture 2" descr="Alice Bal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2362200"/>
            <a:ext cx="1844040" cy="23050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38200" y="99590"/>
            <a:ext cx="2438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25F1FB"/>
                </a:solidFill>
              </a:rPr>
              <a:t>Nettie Stevens</a:t>
            </a:r>
            <a:endParaRPr lang="en-IN" b="1" dirty="0">
              <a:solidFill>
                <a:srgbClr val="25F1F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8574" y="117175"/>
            <a:ext cx="239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25F1FB"/>
                </a:solidFill>
              </a:rPr>
              <a:t>Rosalind Franklin</a:t>
            </a:r>
            <a:endParaRPr lang="en-IN" b="1" dirty="0">
              <a:solidFill>
                <a:srgbClr val="25F1FB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19" y="3667648"/>
            <a:ext cx="213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25F1FB"/>
                </a:solidFill>
              </a:rPr>
              <a:t>Esther </a:t>
            </a:r>
            <a:r>
              <a:rPr lang="en-IN" b="1" dirty="0" err="1" smtClean="0">
                <a:solidFill>
                  <a:srgbClr val="25F1FB"/>
                </a:solidFill>
              </a:rPr>
              <a:t>Ledenberg</a:t>
            </a:r>
            <a:endParaRPr lang="en-IN" b="1" dirty="0">
              <a:solidFill>
                <a:srgbClr val="25F1F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705600" y="3505200"/>
            <a:ext cx="2065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25F1FB"/>
                </a:solidFill>
              </a:rPr>
              <a:t>Marion Donovan</a:t>
            </a:r>
            <a:endParaRPr lang="en-IN" b="1" dirty="0">
              <a:solidFill>
                <a:srgbClr val="25F1FB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3862353" y="2011681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3862353" y="198483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25F1FB"/>
                </a:solidFill>
              </a:rPr>
              <a:t>Alice Ball</a:t>
            </a:r>
            <a:endParaRPr lang="en-IN" b="1" dirty="0">
              <a:solidFill>
                <a:srgbClr val="25F1FB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381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rgbClr val="FFFF00"/>
                </a:solidFill>
              </a:rPr>
              <a:t>Sex </a:t>
            </a:r>
            <a:r>
              <a:rPr lang="en-IN" b="1" dirty="0" err="1" smtClean="0">
                <a:solidFill>
                  <a:srgbClr val="FFFF00"/>
                </a:solidFill>
              </a:rPr>
              <a:t>chrosomes</a:t>
            </a:r>
            <a:r>
              <a:rPr lang="en-IN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IN" b="1" dirty="0" smtClean="0">
                <a:solidFill>
                  <a:srgbClr val="FFFF00"/>
                </a:solidFill>
              </a:rPr>
              <a:t>Sex determination 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9906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rgbClr val="FFFF00"/>
                </a:solidFill>
              </a:rPr>
              <a:t>Structure of DNA</a:t>
            </a:r>
          </a:p>
          <a:p>
            <a:pPr algn="ctr"/>
            <a:r>
              <a:rPr lang="en-IN" b="1" dirty="0" smtClean="0">
                <a:solidFill>
                  <a:srgbClr val="FFFF00"/>
                </a:solidFill>
              </a:rPr>
              <a:t>As double helix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200" y="5657671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rgbClr val="FFFF00"/>
                </a:solidFill>
              </a:rPr>
              <a:t>Regulation of genes</a:t>
            </a:r>
          </a:p>
          <a:p>
            <a:pPr algn="ctr"/>
            <a:r>
              <a:rPr lang="en-IN" b="1" dirty="0" smtClean="0">
                <a:solidFill>
                  <a:srgbClr val="FFFF00"/>
                </a:solidFill>
              </a:rPr>
              <a:t>Process of DNA &amp; RNA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54864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rgbClr val="FFFF00"/>
                </a:solidFill>
              </a:rPr>
              <a:t>Disposable diapers for children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1400" y="4800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FF00"/>
                </a:solidFill>
              </a:rPr>
              <a:t>Cure for Leprosy</a:t>
            </a:r>
            <a:endParaRPr lang="en-IN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7656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143000"/>
            <a:ext cx="46482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4200" b="1" dirty="0" smtClean="0">
                <a:solidFill>
                  <a:srgbClr val="25F1FB"/>
                </a:solidFill>
                <a:latin typeface="Arial" charset="0"/>
                <a:cs typeface="Arial" charset="0"/>
              </a:rPr>
              <a:t>The swimming machine</a:t>
            </a:r>
          </a:p>
          <a:p>
            <a:pPr>
              <a:buNone/>
            </a:pPr>
            <a:endParaRPr lang="en-US" sz="4200" dirty="0" smtClean="0">
              <a:latin typeface="Arial" charset="0"/>
              <a:cs typeface="Arial" charset="0"/>
            </a:endParaRPr>
          </a:p>
          <a:p>
            <a:r>
              <a:rPr lang="en-US" sz="4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A highly effective tail is </a:t>
            </a:r>
            <a:r>
              <a:rPr lang="en-US" sz="4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essential </a:t>
            </a:r>
            <a:r>
              <a:rPr lang="en-US" sz="4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for a sperm to be able to swim and to fertilize an egg</a:t>
            </a:r>
          </a:p>
          <a:p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tail 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consists 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 thousands of microtubules called </a:t>
            </a:r>
            <a:r>
              <a:rPr lang="en-US" sz="4000" b="1" dirty="0" err="1" smtClean="0">
                <a:solidFill>
                  <a:srgbClr val="25F1FB"/>
                </a:solidFill>
                <a:latin typeface="Arial" pitchFamily="34" charset="0"/>
                <a:cs typeface="Arial" pitchFamily="34" charset="0"/>
              </a:rPr>
              <a:t>Tubulins</a:t>
            </a:r>
            <a:endParaRPr lang="en-US" sz="4000" b="1" dirty="0" smtClean="0">
              <a:solidFill>
                <a:srgbClr val="25F1FB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These </a:t>
            </a:r>
            <a:r>
              <a:rPr lang="en-US" sz="4000" dirty="0" err="1" smtClean="0">
                <a:solidFill>
                  <a:srgbClr val="25F1FB"/>
                </a:solidFill>
                <a:latin typeface="Arial" pitchFamily="34" charset="0"/>
                <a:cs typeface="Arial" pitchFamily="34" charset="0"/>
              </a:rPr>
              <a:t>motorproteins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which are coordinated in minute detail can move enabling the sperm to swim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4" name="Picture 4" descr="https://science.gu.se/digitalAssets/1678/1678651_press_release4--002--webb-st--r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902846" y="1969646"/>
            <a:ext cx="5931160" cy="2906268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ctors made the discovery after spotting that two identical-looking foetuses had different gend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151546" cy="4581526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</p:pic>
      <p:sp>
        <p:nvSpPr>
          <p:cNvPr id="5" name="Rounded Rectangular Callout 4"/>
          <p:cNvSpPr/>
          <p:nvPr/>
        </p:nvSpPr>
        <p:spPr>
          <a:xfrm>
            <a:off x="2971800" y="1371600"/>
            <a:ext cx="3352800" cy="2362200"/>
          </a:xfrm>
          <a:prstGeom prst="wedgeRoundRectCallout">
            <a:avLst>
              <a:gd name="adj1" fmla="val -52058"/>
              <a:gd name="adj2" fmla="val 6717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We have heard of monozygotic &amp; </a:t>
            </a:r>
            <a:r>
              <a:rPr lang="en-US" sz="2400" b="1" dirty="0" err="1" smtClean="0">
                <a:solidFill>
                  <a:srgbClr val="7030A0"/>
                </a:solidFill>
              </a:rPr>
              <a:t>Dizygotic</a:t>
            </a:r>
            <a:r>
              <a:rPr lang="en-US" sz="2400" b="1" dirty="0" smtClean="0">
                <a:solidFill>
                  <a:srgbClr val="7030A0"/>
                </a:solidFill>
              </a:rPr>
              <a:t> Twins. Have you heard of  </a:t>
            </a:r>
            <a:r>
              <a:rPr lang="en-US" sz="2400" b="1" dirty="0" err="1" smtClean="0">
                <a:solidFill>
                  <a:srgbClr val="7030A0"/>
                </a:solidFill>
              </a:rPr>
              <a:t>sesquizygotic</a:t>
            </a:r>
            <a:r>
              <a:rPr lang="en-US" sz="2400" b="1" dirty="0" smtClean="0">
                <a:solidFill>
                  <a:srgbClr val="7030A0"/>
                </a:solidFill>
              </a:rPr>
              <a:t> twins?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4" descr="https://www.thetimes.co.uk/imageserver/image/methode%2Ftimes%2Fprod%2Fweb%2Fbin%2F8b8c37d2-3b9e-11e9-8581-34e77e2582ca.png?crop=2000%2C3000%2C0%2C0&amp;resize=3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3048000" cy="457200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914400" y="152400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5F1FB"/>
                </a:solidFill>
              </a:rPr>
              <a:t>These Australian twins are the second 'semi-identical' pair ever reported</a:t>
            </a:r>
            <a:endParaRPr lang="en-US" sz="2800" b="1" dirty="0">
              <a:solidFill>
                <a:srgbClr val="25F1FB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1000" y="1295400"/>
            <a:ext cx="4572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The genetic material split into 3 groups of cells: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FF00"/>
                </a:solidFill>
              </a:rPr>
              <a:t> One contains chromosomes from both sperm. This embryo can not survive.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FF00"/>
                </a:solidFill>
              </a:rPr>
              <a:t> One contains chromosomes from the first sperm and the egg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FF00"/>
                </a:solidFill>
              </a:rPr>
              <a:t> The third contains chromosomes from the second sperm and the egg.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FF00"/>
                </a:solidFill>
              </a:rPr>
              <a:t> The twins share 100% of maternal genes &amp; 78% of paternal genes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FF00"/>
                </a:solidFill>
              </a:rPr>
              <a:t>The first set was born in USA in 2007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6324600"/>
            <a:ext cx="3436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5F1FB"/>
                </a:solidFill>
              </a:rPr>
              <a:t> New England Journal of Medicine</a:t>
            </a:r>
            <a:endParaRPr lang="en-US" dirty="0">
              <a:solidFill>
                <a:srgbClr val="25F1F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5F1FB"/>
                </a:solidFill>
              </a:rPr>
              <a:t>Postpartum depression</a:t>
            </a:r>
            <a:endParaRPr lang="en-US" dirty="0">
              <a:solidFill>
                <a:srgbClr val="25F1FB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Allopregnanolone</a:t>
            </a:r>
            <a:r>
              <a:rPr lang="en-US" dirty="0" smtClean="0">
                <a:solidFill>
                  <a:srgbClr val="FFFF00"/>
                </a:solidFill>
              </a:rPr>
              <a:t>, a metabolite of progesterone increases in pregnancy and falls sharply after delivery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This leads to Postpartum depression &amp; anxiety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en-US" sz="2000" dirty="0" smtClean="0">
                <a:solidFill>
                  <a:srgbClr val="25F1FB"/>
                </a:solidFill>
              </a:rPr>
              <a:t>    -National </a:t>
            </a:r>
            <a:r>
              <a:rPr lang="en-US" sz="2000" dirty="0" err="1" smtClean="0">
                <a:solidFill>
                  <a:srgbClr val="25F1FB"/>
                </a:solidFill>
              </a:rPr>
              <a:t>Instt</a:t>
            </a:r>
            <a:r>
              <a:rPr lang="en-US" sz="2000" dirty="0" smtClean="0">
                <a:solidFill>
                  <a:srgbClr val="25F1FB"/>
                </a:solidFill>
              </a:rPr>
              <a:t> of Mental Health, USA</a:t>
            </a:r>
            <a:endParaRPr lang="en-US" sz="2000" dirty="0">
              <a:solidFill>
                <a:srgbClr val="25F1FB"/>
              </a:solidFill>
            </a:endParaRPr>
          </a:p>
        </p:txBody>
      </p:sp>
      <p:pic>
        <p:nvPicPr>
          <p:cNvPr id="1030" name="Picture 6" descr="Image result for post partum depress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905000"/>
            <a:ext cx="3314700" cy="328612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25F1FB"/>
                </a:solidFill>
              </a:rPr>
              <a:t>Brexalone</a:t>
            </a:r>
            <a:endParaRPr lang="en-US" dirty="0">
              <a:solidFill>
                <a:srgbClr val="25F1F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An analog of an endogenous human hormone approved by FDA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60-hour infusion of the drug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Careful monitoring with </a:t>
            </a:r>
            <a:r>
              <a:rPr lang="en-US" dirty="0">
                <a:solidFill>
                  <a:srgbClr val="FFFF00"/>
                </a:solidFill>
              </a:rPr>
              <a:t>continuous use of pulse oximetry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Potential side effects: sudden loss of consciousness and excessive sedation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Cost: upwards of $30,000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6000" t="13539" r="16666" b="6282"/>
          <a:stretch>
            <a:fillRect/>
          </a:stretch>
        </p:blipFill>
        <p:spPr bwMode="auto">
          <a:xfrm>
            <a:off x="421105" y="1981200"/>
            <a:ext cx="296779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43000" y="152400"/>
            <a:ext cx="6519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25F1FB"/>
                </a:solidFill>
              </a:rPr>
              <a:t>IV Injection of stem cells as a </a:t>
            </a:r>
          </a:p>
          <a:p>
            <a:pPr algn="ctr"/>
            <a:r>
              <a:rPr lang="en-US" sz="3600" dirty="0" smtClean="0">
                <a:solidFill>
                  <a:srgbClr val="25F1FB"/>
                </a:solidFill>
              </a:rPr>
              <a:t>Cure for Pelvic Floor Disorders</a:t>
            </a:r>
            <a:endParaRPr lang="en-US" sz="3600" dirty="0">
              <a:solidFill>
                <a:srgbClr val="25F1F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7514" y="1676400"/>
            <a:ext cx="5343129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In </a:t>
            </a:r>
            <a:r>
              <a:rPr lang="en-US" sz="2400" dirty="0" smtClean="0">
                <a:solidFill>
                  <a:srgbClr val="FFFF00"/>
                </a:solidFill>
              </a:rPr>
              <a:t>experiments on rats </a:t>
            </a:r>
            <a:r>
              <a:rPr lang="en-US" sz="2400" dirty="0" err="1" smtClean="0">
                <a:solidFill>
                  <a:srgbClr val="FFFF00"/>
                </a:solidFill>
              </a:rPr>
              <a:t>perineal</a:t>
            </a:r>
            <a:r>
              <a:rPr lang="en-US" sz="2400" dirty="0" smtClean="0">
                <a:solidFill>
                  <a:srgbClr val="FFFF00"/>
                </a:solidFill>
              </a:rPr>
              <a:t> injury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 was simulated by dilation of vagina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IV infused site-specific </a:t>
            </a:r>
            <a:r>
              <a:rPr lang="en-US" sz="2400" dirty="0" err="1" smtClean="0">
                <a:solidFill>
                  <a:srgbClr val="FFFF00"/>
                </a:solidFill>
              </a:rPr>
              <a:t>mesenchymal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 stem cells migrated to injury site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 within 4 days helping </a:t>
            </a:r>
            <a:r>
              <a:rPr lang="en-US" sz="2400" smtClean="0">
                <a:solidFill>
                  <a:srgbClr val="FFFF00"/>
                </a:solidFill>
              </a:rPr>
              <a:t>in </a:t>
            </a:r>
            <a:r>
              <a:rPr lang="en-US" sz="2400" smtClean="0">
                <a:solidFill>
                  <a:srgbClr val="FFFF00"/>
                </a:solidFill>
              </a:rPr>
              <a:t>healing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Healing of pelvic floor injury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due to vaginal delivery may be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 facilitated by  IV stem cell therapy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endParaRPr lang="en-US" sz="2400" dirty="0" smtClean="0">
              <a:solidFill>
                <a:srgbClr val="FFC000"/>
              </a:solidFill>
            </a:endParaRPr>
          </a:p>
          <a:p>
            <a:r>
              <a:rPr lang="en-US" sz="2000" dirty="0" smtClean="0">
                <a:solidFill>
                  <a:srgbClr val="25F1FB"/>
                </a:solidFill>
              </a:rPr>
              <a:t>                  -Cruz M et al, Cleveland Clinic</a:t>
            </a:r>
          </a:p>
          <a:p>
            <a:r>
              <a:rPr lang="en-US" sz="2000" dirty="0" smtClean="0">
                <a:solidFill>
                  <a:srgbClr val="25F1FB"/>
                </a:solidFill>
              </a:rPr>
              <a:t> </a:t>
            </a:r>
            <a:endParaRPr lang="en-US" sz="2000" dirty="0">
              <a:solidFill>
                <a:srgbClr val="25F1F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895600"/>
            <a:ext cx="4495800" cy="1143000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25F1FB"/>
                </a:solidFill>
              </a:rPr>
              <a:t>Thank you!</a:t>
            </a:r>
            <a:endParaRPr lang="en-US" sz="7200" b="1" dirty="0">
              <a:solidFill>
                <a:srgbClr val="25F1F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epi-no.com.au/wp-content/uploads/2018/11/home_kgoal_produ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295400"/>
            <a:ext cx="5653360" cy="5365038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352800" y="0"/>
            <a:ext cx="2377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25F1F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Epi</a:t>
            </a:r>
            <a:r>
              <a:rPr lang="en-US" sz="5400" b="1" cap="none" spc="0" dirty="0" smtClean="0">
                <a:ln w="11430"/>
                <a:solidFill>
                  <a:srgbClr val="25F1F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No</a:t>
            </a:r>
            <a:endParaRPr lang="en-US" sz="5400" b="1" cap="none" spc="0" dirty="0">
              <a:ln w="11430"/>
              <a:solidFill>
                <a:srgbClr val="25F1FB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3826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048000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rgbClr val="25F1FB"/>
                </a:solidFill>
              </a:rPr>
              <a:t>EPI-NO </a:t>
            </a:r>
            <a:r>
              <a:rPr lang="en-US" sz="2800" dirty="0" smtClean="0">
                <a:solidFill>
                  <a:srgbClr val="25F1FB"/>
                </a:solidFill>
              </a:rPr>
              <a:t>Delphine Plus </a:t>
            </a:r>
          </a:p>
          <a:p>
            <a:endParaRPr lang="en-US" sz="2800" dirty="0" smtClean="0">
              <a:solidFill>
                <a:srgbClr val="25F1FB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A Childbirth and Pelvic Floor Trainer used to prepare the perineum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FF00"/>
                </a:solidFill>
              </a:rPr>
              <a:t> The bulb is inserted in the vagina &amp; inflated up to almost 10 cm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FF00"/>
                </a:solidFill>
              </a:rPr>
              <a:t> To reduce the risk of tears and episiotomy during a vaginal birth </a:t>
            </a:r>
          </a:p>
        </p:txBody>
      </p:sp>
      <p:pic>
        <p:nvPicPr>
          <p:cNvPr id="1026" name="Picture 2" descr="https://epi-no.com.au/wp-content/uploads/2018/12/kgo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33400"/>
            <a:ext cx="2571750" cy="198120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</p:pic>
      <p:pic>
        <p:nvPicPr>
          <p:cNvPr id="1030" name="Picture 6" descr="https://www.starnbergmed.com/wp-content/uploads/2018/09/shop-epi-no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0571" y="495780"/>
            <a:ext cx="2492830" cy="2029426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28600"/>
            <a:ext cx="7768345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25F1FB"/>
                </a:solidFill>
              </a:rPr>
              <a:t>Comparison of interventions for</a:t>
            </a:r>
          </a:p>
          <a:p>
            <a:pPr algn="ctr"/>
            <a:r>
              <a:rPr lang="en-US" sz="3200" dirty="0" smtClean="0">
                <a:solidFill>
                  <a:srgbClr val="25F1FB"/>
                </a:solidFill>
              </a:rPr>
              <a:t> </a:t>
            </a:r>
            <a:r>
              <a:rPr lang="en-US" sz="3200" dirty="0" err="1" smtClean="0">
                <a:solidFill>
                  <a:srgbClr val="25F1FB"/>
                </a:solidFill>
              </a:rPr>
              <a:t>perineal</a:t>
            </a:r>
            <a:r>
              <a:rPr lang="en-US" sz="3200" dirty="0" smtClean="0">
                <a:solidFill>
                  <a:srgbClr val="25F1FB"/>
                </a:solidFill>
              </a:rPr>
              <a:t> protection to prevent episiotomy</a:t>
            </a:r>
          </a:p>
          <a:p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25F1FB"/>
                </a:solidFill>
              </a:rPr>
              <a:t>Antenatal </a:t>
            </a:r>
            <a:r>
              <a:rPr lang="en-US" sz="2400" b="1" dirty="0" err="1" smtClean="0">
                <a:solidFill>
                  <a:srgbClr val="25F1FB"/>
                </a:solidFill>
              </a:rPr>
              <a:t>perineal</a:t>
            </a:r>
            <a:r>
              <a:rPr lang="en-US" sz="2400" b="1" dirty="0" smtClean="0">
                <a:solidFill>
                  <a:srgbClr val="25F1FB"/>
                </a:solidFill>
              </a:rPr>
              <a:t> massage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Reduces episiotomy rates &amp; post-partum perineal pain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and flatus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Does not prevent post partum anal sphincter or urinary incontinence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25F1FB"/>
                </a:solidFill>
              </a:rPr>
              <a:t>Prenatal pelvic floor muscle training exercises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Do not reduce the risk of </a:t>
            </a:r>
            <a:r>
              <a:rPr lang="en-US" sz="2400" dirty="0" err="1" smtClean="0">
                <a:solidFill>
                  <a:srgbClr val="FFFF00"/>
                </a:solidFill>
              </a:rPr>
              <a:t>perineal</a:t>
            </a:r>
            <a:r>
              <a:rPr lang="en-US" sz="2400" dirty="0" smtClean="0">
                <a:solidFill>
                  <a:srgbClr val="FFFF00"/>
                </a:solidFill>
              </a:rPr>
              <a:t> lacerations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But reduce post-partum urinary incontinence at 3-6 months, but not at 12 months post-partum.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25F1FB"/>
                </a:solidFill>
              </a:rPr>
              <a:t>Epi</a:t>
            </a:r>
            <a:r>
              <a:rPr lang="en-US" sz="2400" b="1" dirty="0" smtClean="0">
                <a:solidFill>
                  <a:srgbClr val="25F1FB"/>
                </a:solidFill>
              </a:rPr>
              <a:t> No device</a:t>
            </a:r>
            <a:r>
              <a:rPr lang="en-US" sz="2400" dirty="0" smtClean="0"/>
              <a:t>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Does not offer perineal protection</a:t>
            </a:r>
          </a:p>
          <a:p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en-US" sz="2000" dirty="0" smtClean="0">
                <a:solidFill>
                  <a:srgbClr val="25F1FB"/>
                </a:solidFill>
              </a:rPr>
              <a:t>                                      -Systematic Review – J Ob </a:t>
            </a:r>
            <a:r>
              <a:rPr lang="en-US" sz="2000" dirty="0" err="1" smtClean="0">
                <a:solidFill>
                  <a:srgbClr val="25F1FB"/>
                </a:solidFill>
              </a:rPr>
              <a:t>Gyn</a:t>
            </a:r>
            <a:r>
              <a:rPr lang="en-US" sz="2000" dirty="0" smtClean="0">
                <a:solidFill>
                  <a:srgbClr val="25F1FB"/>
                </a:solidFill>
              </a:rPr>
              <a:t>- May 2018</a:t>
            </a:r>
            <a:endParaRPr lang="en-US" dirty="0" smtClean="0">
              <a:solidFill>
                <a:srgbClr val="25F1FB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is1-ssl.mzstatic.com/image/thumb/Purple114/v4/68/9a/15/689a15a6-bf65-7a55-43f8-55d186bda0b7/pr_source.jpg/300x0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2857500" cy="618172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657600" y="685800"/>
            <a:ext cx="52578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5F1FB"/>
                </a:solidFill>
              </a:rPr>
              <a:t> SMARTPHONE       CONTRACEPTION</a:t>
            </a:r>
          </a:p>
          <a:p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25F1FB"/>
                </a:solidFill>
              </a:rPr>
              <a:t> ‘Natural Cycles’ </a:t>
            </a:r>
            <a:r>
              <a:rPr lang="en-US" sz="2000" dirty="0" smtClean="0">
                <a:solidFill>
                  <a:srgbClr val="FFFF00"/>
                </a:solidFill>
              </a:rPr>
              <a:t>approved by FDA 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FF00"/>
                </a:solidFill>
              </a:rPr>
              <a:t>Algorithm digitally analyses BBT record daily to assess fertility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FF00"/>
                </a:solidFill>
              </a:rPr>
              <a:t>Tested on 22,785 women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FF00"/>
                </a:solidFill>
              </a:rPr>
              <a:t>Typical use failure: 6.5%</a:t>
            </a:r>
          </a:p>
          <a:p>
            <a:r>
              <a:rPr lang="en-US" sz="2000" dirty="0" smtClean="0">
                <a:solidFill>
                  <a:srgbClr val="25F1FB"/>
                </a:solidFill>
              </a:rPr>
              <a:t>  </a:t>
            </a:r>
            <a:r>
              <a:rPr lang="en-US" b="1" dirty="0" smtClean="0">
                <a:solidFill>
                  <a:srgbClr val="25F1FB"/>
                </a:solidFill>
              </a:rPr>
              <a:t>(Center for Disease control &amp; Prevention: 24%)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FF00"/>
                </a:solidFill>
              </a:rPr>
              <a:t>Ideal use failure: 1.85%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FF00"/>
                </a:solidFill>
              </a:rPr>
              <a:t>More effective than OCP (9.6%)</a:t>
            </a:r>
            <a:endParaRPr lang="en-US" sz="20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s://is5-ssl.mzstatic.com/image/thumb/Purple114/v4/29/66/b8/2966b859-e6de-d2d5-dcea-b55c861e7eab/pr_source.jpg/300x0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04800"/>
            <a:ext cx="2857500" cy="6181725"/>
          </a:xfrm>
          <a:prstGeom prst="rect">
            <a:avLst/>
          </a:prstGeom>
          <a:noFill/>
        </p:spPr>
      </p:pic>
      <p:pic>
        <p:nvPicPr>
          <p:cNvPr id="1032" name="Picture 8" descr="https://is2-ssl.mzstatic.com/image/thumb/Purple114/v4/1f/aa/e0/1faae057-a0be-51fd-12f2-da1bae7f0fca/pr_source.jpg/300x0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304800"/>
            <a:ext cx="2857500" cy="6181725"/>
          </a:xfrm>
          <a:prstGeom prst="rect">
            <a:avLst/>
          </a:prstGeom>
          <a:noFill/>
        </p:spPr>
      </p:pic>
      <p:pic>
        <p:nvPicPr>
          <p:cNvPr id="1033" name="Picture 9" descr="https://is3-ssl.mzstatic.com/image/thumb/Purple124/v4/74/97/06/74970621-3cf9-21ec-3d35-76741205669f/pr_source.jpg/300x0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"/>
            <a:ext cx="2857500" cy="618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edgadget.com/wp-content/uploads/2019/03/contraceptive-jewel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5" y="876299"/>
            <a:ext cx="7334250" cy="510540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www.medgadget.com/wp-content/uploads/2019/03/earring-b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2809875" cy="268605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04800" y="381000"/>
            <a:ext cx="29161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25F1FB"/>
                </a:solidFill>
              </a:rPr>
              <a:t>Contraceptive</a:t>
            </a:r>
          </a:p>
          <a:p>
            <a:pPr algn="ctr"/>
            <a:r>
              <a:rPr lang="en-US" sz="3200" b="1" dirty="0" smtClean="0">
                <a:solidFill>
                  <a:srgbClr val="25F1FB"/>
                </a:solidFill>
              </a:rPr>
              <a:t> Jewelry </a:t>
            </a:r>
            <a:endParaRPr lang="en-US" sz="3200" b="1" dirty="0">
              <a:solidFill>
                <a:srgbClr val="25F1FB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18288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38600" y="579358"/>
            <a:ext cx="4572000" cy="62786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The jewelry has three layers: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FF00"/>
                </a:solidFill>
              </a:rPr>
              <a:t> One is used to attach the patch to a piece of jewelry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FF00"/>
                </a:solidFill>
              </a:rPr>
              <a:t> The middle layer contains a powdered form of LNG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FF00"/>
                </a:solidFill>
              </a:rPr>
              <a:t> The third layer makes contact with the skin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FF00"/>
                </a:solidFill>
              </a:rPr>
              <a:t> The drug moves </a:t>
            </a:r>
            <a:r>
              <a:rPr lang="en-US" sz="2000" dirty="0" err="1" smtClean="0">
                <a:solidFill>
                  <a:srgbClr val="FFFF00"/>
                </a:solidFill>
              </a:rPr>
              <a:t>transdermally</a:t>
            </a:r>
            <a:r>
              <a:rPr lang="en-US" sz="2000" dirty="0" smtClean="0">
                <a:solidFill>
                  <a:srgbClr val="FFFF00"/>
                </a:solidFill>
              </a:rPr>
              <a:t> into the blood stream.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FF00"/>
                </a:solidFill>
              </a:rPr>
              <a:t> The jewelry releases the hormone at a steady rate (1.7 </a:t>
            </a:r>
            <a:r>
              <a:rPr lang="en-US" sz="2000" dirty="0" err="1" smtClean="0">
                <a:solidFill>
                  <a:srgbClr val="FFFF00"/>
                </a:solidFill>
              </a:rPr>
              <a:t>μg</a:t>
            </a:r>
            <a:r>
              <a:rPr lang="en-US" sz="2000" dirty="0" smtClean="0">
                <a:solidFill>
                  <a:srgbClr val="FFFF00"/>
                </a:solidFill>
              </a:rPr>
              <a:t>/cm</a:t>
            </a:r>
            <a:r>
              <a:rPr lang="en-US" sz="2000" baseline="30000" dirty="0" smtClean="0">
                <a:solidFill>
                  <a:srgbClr val="FFFF00"/>
                </a:solidFill>
              </a:rPr>
              <a:t>2</a:t>
            </a:r>
            <a:r>
              <a:rPr lang="en-US" sz="2000" dirty="0" smtClean="0">
                <a:solidFill>
                  <a:srgbClr val="FFFF00"/>
                </a:solidFill>
              </a:rPr>
              <a:t>·h) 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FF00"/>
                </a:solidFill>
              </a:rPr>
              <a:t> LNG level is maintained even if removed before going to bed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6.6|9.1|4.4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"/>
</p:tagLst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1657</TotalTime>
  <Words>811</Words>
  <Application>Microsoft Office PowerPoint</Application>
  <PresentationFormat>On-screen Show (4:3)</PresentationFormat>
  <Paragraphs>142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Technic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Postpartum depression</vt:lpstr>
      <vt:lpstr>Brexalone</vt:lpstr>
      <vt:lpstr>Slide 25</vt:lpstr>
      <vt:lpstr>Thank you!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Desktop</dc:creator>
  <cp:lastModifiedBy>Desktop</cp:lastModifiedBy>
  <cp:revision>239</cp:revision>
  <dcterms:created xsi:type="dcterms:W3CDTF">2006-08-16T00:00:00Z</dcterms:created>
  <dcterms:modified xsi:type="dcterms:W3CDTF">2019-04-06T16:33:57Z</dcterms:modified>
</cp:coreProperties>
</file>